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sldIdLst>
    <p:sldId id="256" r:id="rId10"/>
    <p:sldId id="257" r:id="rId11"/>
    <p:sldId id="258" r:id="rId12"/>
    <p:sldId id="259" r:id="rId13"/>
    <p:sldId id="260" r:id="rId9"/>
    <p:sldId id="261" r:id="rId8"/>
    <p:sldId id="262" r:id="rId7"/>
    <p:sldId id="263" r:id="rId6"/>
    <p:sldId id="264" r:id="rId5"/>
    <p:sldId id="265" r:id="rId19"/>
    <p:sldId id="266" r:id="rId20"/>
    <p:sldId id="267" r:id="rId21"/>
    <p:sldId id="268" r:id="rId22"/>
    <p:sldId id="269" r:id="rId23"/>
    <p:sldId id="270" r:id="rId24"/>
    <p:sldId id="271" r:id="rId25"/>
    <p:sldId id="27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5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4995" autoAdjust="0"/>
    <p:restoredTop sz="95677"/>
  </p:normalViewPr>
  <p:slideViewPr>
    <p:cSldViewPr snapToGrid="0" snapToObjects="1">
      <p:cViewPr varScale="1">
        <p:scale>
          <a:sx n="108" d="100"/>
          <a:sy n="108" d="100"/>
        </p:scale>
        <p:origin x="63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9.xml"/><Relationship Id="rId6" Type="http://schemas.openxmlformats.org/officeDocument/2006/relationships/slide" Target="slides/slide8.xml"/><Relationship Id="rId7" Type="http://schemas.openxmlformats.org/officeDocument/2006/relationships/slide" Target="slides/slide7.xml"/><Relationship Id="rId8" Type="http://schemas.openxmlformats.org/officeDocument/2006/relationships/slide" Target="slides/slide6.xml"/><Relationship Id="rId9" Type="http://schemas.openxmlformats.org/officeDocument/2006/relationships/slide" Target="slides/slide5.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F89F65-1DCB-9845-990C-CDC44DE929FA}" type="datetimeFigureOut">
              <a:rPr lang="en-US" smtClean="0"/>
              <a:t>7/12/2025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4321E-DC9E-9042-8ACD-8652D64133CE}" type="slidenum">
              <a:rPr lang="en-US" smtClean="0"/>
              <a:t>‹#›</a:t>
            </a:fld>
            <a:endParaRPr lang="en-US" dirty="0"/>
          </a:p>
        </p:txBody>
      </p:sp>
    </p:spTree>
    <p:extLst>
      <p:ext uri="{BB962C8B-B14F-4D97-AF65-F5344CB8AC3E}">
        <p14:creationId xmlns:p14="http://schemas.microsoft.com/office/powerpoint/2010/main" val="1497031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Center 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3687"/>
            <a:ext cx="9144000" cy="1434101"/>
          </a:xfrm>
          <a:prstGeom prst="rect">
            <a:avLst/>
          </a:prstGeo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4361935"/>
            <a:ext cx="9144000" cy="1136822"/>
          </a:xfrm>
          <a:prstGeom prst="rect">
            <a:avLst/>
          </a:prstGeom>
        </p:spPr>
        <p:txBody>
          <a:bodyPr/>
          <a:lstStyle>
            <a:lvl1pPr marL="0" indent="0" algn="ctr">
              <a:buNone/>
              <a:defRPr sz="2400">
                <a:solidFill>
                  <a:schemeClr val="bg1">
                    <a:lumMod val="6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Title + Body Obje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31378" y="541061"/>
            <a:ext cx="9450859" cy="722270"/>
          </a:xfrm>
          <a:prstGeom prst="rect">
            <a:avLst/>
          </a:prstGeom>
        </p:spPr>
        <p:txBody>
          <a:bodyPr/>
          <a:lstStyle>
            <a:lvl1pPr>
              <a:defRPr sz="4400" b="1"/>
            </a:lvl1pPr>
          </a:lstStyle>
          <a:p>
            <a:r>
              <a:rPr lang="en-US" dirty="0"/>
              <a:t>Click to edit Master title style</a:t>
            </a:r>
          </a:p>
        </p:txBody>
      </p:sp>
      <p:sp>
        <p:nvSpPr>
          <p:cNvPr id="3" name="Content Placeholder 2"/>
          <p:cNvSpPr>
            <a:spLocks noGrp="1"/>
          </p:cNvSpPr>
          <p:nvPr>
            <p:ph idx="1"/>
          </p:nvPr>
        </p:nvSpPr>
        <p:spPr>
          <a:xfrm>
            <a:off x="781879" y="1669774"/>
            <a:ext cx="10628242" cy="4647165"/>
          </a:xfrm>
          <a:prstGeom prst="rect">
            <a:avLst/>
          </a:prstGeo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Column (Title + Body Object Left + Body Object 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590261"/>
            <a:ext cx="5181600" cy="4586702"/>
          </a:xfrm>
          <a:prstGeom prst="rect">
            <a:avLst/>
          </a:prstGeo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590261"/>
            <a:ext cx="5181600" cy="458670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532402B5-8ED1-23D7-693C-F0CC091C92B7}"/>
              </a:ext>
            </a:extLst>
          </p:cNvPr>
          <p:cNvSpPr>
            <a:spLocks noGrp="1"/>
          </p:cNvSpPr>
          <p:nvPr>
            <p:ph type="title"/>
          </p:nvPr>
        </p:nvSpPr>
        <p:spPr>
          <a:xfrm>
            <a:off x="2531379" y="541061"/>
            <a:ext cx="9240412" cy="722270"/>
          </a:xfrm>
          <a:prstGeom prst="rect">
            <a:avLst/>
          </a:prstGeom>
        </p:spPr>
        <p:txBody>
          <a:bodyPr/>
          <a:lstStyle>
            <a:lvl1pPr>
              <a:defRPr sz="4400" b="1"/>
            </a:lvl1pPr>
          </a:lstStyle>
          <a:p>
            <a:r>
              <a:rPr lang="en-US" dirty="0"/>
              <a:t>Click to edit Master title style</a:t>
            </a:r>
          </a:p>
        </p:txBody>
      </p:sp>
    </p:spTree>
    <p:extLst>
      <p:ext uri="{BB962C8B-B14F-4D97-AF65-F5344CB8AC3E}">
        <p14:creationId xmlns:p14="http://schemas.microsoft.com/office/powerpoint/2010/main" val="2379876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d Slide (Title + Subtitle + Body Obje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31378" y="541061"/>
            <a:ext cx="9450859" cy="722270"/>
          </a:xfrm>
          <a:prstGeom prst="rect">
            <a:avLst/>
          </a:prstGeom>
        </p:spPr>
        <p:txBody>
          <a:bodyPr/>
          <a:lstStyle>
            <a:lvl1pPr>
              <a:defRPr sz="4400" b="1"/>
            </a:lvl1pPr>
          </a:lstStyle>
          <a:p>
            <a:r>
              <a:rPr lang="en-US" dirty="0"/>
              <a:t>Click to edit Master title style</a:t>
            </a:r>
          </a:p>
        </p:txBody>
      </p:sp>
      <p:sp>
        <p:nvSpPr>
          <p:cNvPr id="3" name="Content Placeholder 2"/>
          <p:cNvSpPr>
            <a:spLocks noGrp="1"/>
          </p:cNvSpPr>
          <p:nvPr>
            <p:ph idx="1"/>
          </p:nvPr>
        </p:nvSpPr>
        <p:spPr>
          <a:xfrm>
            <a:off x="781879" y="1669774"/>
            <a:ext cx="10628242" cy="4647165"/>
          </a:xfrm>
          <a:prstGeom prst="rect">
            <a:avLst/>
          </a:prstGeo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a:extLst>
              <a:ext uri="{FF2B5EF4-FFF2-40B4-BE49-F238E27FC236}">
                <a16:creationId xmlns:a16="http://schemas.microsoft.com/office/drawing/2014/main" id="{9C635655-896A-7922-F574-3207EFD0816B}"/>
              </a:ext>
            </a:extLst>
          </p:cNvPr>
          <p:cNvSpPr>
            <a:spLocks noGrp="1"/>
          </p:cNvSpPr>
          <p:nvPr>
            <p:ph type="body" sz="quarter" idx="11" hasCustomPrompt="1"/>
          </p:nvPr>
        </p:nvSpPr>
        <p:spPr>
          <a:xfrm>
            <a:off x="781879" y="1280021"/>
            <a:ext cx="10628242" cy="373062"/>
          </a:xfrm>
          <a:prstGeom prst="rect">
            <a:avLst/>
          </a:prstGeom>
        </p:spPr>
        <p:txBody>
          <a:bodyPr/>
          <a:lstStyle>
            <a:lvl1pPr marL="0" indent="0" algn="ctr">
              <a:buNone/>
              <a:defRPr lang="en-US" sz="2400" b="1" kern="1200" dirty="0">
                <a:solidFill>
                  <a:srgbClr val="001548"/>
                </a:solidFill>
                <a:latin typeface="+mn-lt"/>
                <a:ea typeface="+mn-ea"/>
                <a:cs typeface="+mn-cs"/>
              </a:defRPr>
            </a:lvl1pPr>
          </a:lstStyle>
          <a:p>
            <a:pPr lvl="0"/>
            <a:r>
              <a:rPr lang="en-US" dirty="0"/>
              <a:t>Subheading</a:t>
            </a:r>
          </a:p>
        </p:txBody>
      </p:sp>
    </p:spTree>
    <p:extLst>
      <p:ext uri="{BB962C8B-B14F-4D97-AF65-F5344CB8AC3E}">
        <p14:creationId xmlns:p14="http://schemas.microsoft.com/office/powerpoint/2010/main" val="4087066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Column Child (Title + Subtitle + Body Object Left + Body Object 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31378" y="541061"/>
            <a:ext cx="9450859" cy="722270"/>
          </a:xfrm>
          <a:prstGeom prst="rect">
            <a:avLst/>
          </a:prstGeom>
        </p:spPr>
        <p:txBody>
          <a:bodyPr/>
          <a:lstStyle>
            <a:lvl1pPr>
              <a:defRPr sz="4400" b="1"/>
            </a:lvl1pPr>
          </a:lstStyle>
          <a:p>
            <a:r>
              <a:rPr lang="en-US" dirty="0"/>
              <a:t>Click to edit Master title style</a:t>
            </a:r>
          </a:p>
        </p:txBody>
      </p:sp>
      <p:sp>
        <p:nvSpPr>
          <p:cNvPr id="3" name="Content Placeholder 2"/>
          <p:cNvSpPr>
            <a:spLocks noGrp="1"/>
          </p:cNvSpPr>
          <p:nvPr>
            <p:ph idx="1"/>
          </p:nvPr>
        </p:nvSpPr>
        <p:spPr>
          <a:xfrm>
            <a:off x="781879" y="1669774"/>
            <a:ext cx="5086261" cy="4647165"/>
          </a:xfrm>
          <a:prstGeom prst="rect">
            <a:avLst/>
          </a:prstGeo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a:extLst>
              <a:ext uri="{FF2B5EF4-FFF2-40B4-BE49-F238E27FC236}">
                <a16:creationId xmlns:a16="http://schemas.microsoft.com/office/drawing/2014/main" id="{9C635655-896A-7922-F574-3207EFD0816B}"/>
              </a:ext>
            </a:extLst>
          </p:cNvPr>
          <p:cNvSpPr>
            <a:spLocks noGrp="1"/>
          </p:cNvSpPr>
          <p:nvPr>
            <p:ph type="body" sz="quarter" idx="11" hasCustomPrompt="1"/>
          </p:nvPr>
        </p:nvSpPr>
        <p:spPr>
          <a:xfrm>
            <a:off x="781879" y="1280021"/>
            <a:ext cx="10628242" cy="373062"/>
          </a:xfrm>
          <a:prstGeom prst="rect">
            <a:avLst/>
          </a:prstGeom>
        </p:spPr>
        <p:txBody>
          <a:bodyPr/>
          <a:lstStyle>
            <a:lvl1pPr marL="0" indent="0" algn="ctr">
              <a:buNone/>
              <a:defRPr lang="en-US" sz="2400" b="1" kern="1200" dirty="0">
                <a:solidFill>
                  <a:srgbClr val="001548"/>
                </a:solidFill>
                <a:latin typeface="+mn-lt"/>
                <a:ea typeface="+mn-ea"/>
                <a:cs typeface="+mn-cs"/>
              </a:defRPr>
            </a:lvl1pPr>
          </a:lstStyle>
          <a:p>
            <a:pPr lvl="0"/>
            <a:r>
              <a:rPr lang="en-US" dirty="0"/>
              <a:t>Subheading</a:t>
            </a:r>
          </a:p>
        </p:txBody>
      </p:sp>
      <p:sp>
        <p:nvSpPr>
          <p:cNvPr id="5" name="Content Placeholder 2">
            <a:extLst>
              <a:ext uri="{FF2B5EF4-FFF2-40B4-BE49-F238E27FC236}">
                <a16:creationId xmlns:a16="http://schemas.microsoft.com/office/drawing/2014/main" id="{C8F66849-A184-2ECA-A264-EACD4EDD545F}"/>
              </a:ext>
            </a:extLst>
          </p:cNvPr>
          <p:cNvSpPr>
            <a:spLocks noGrp="1"/>
          </p:cNvSpPr>
          <p:nvPr>
            <p:ph idx="12"/>
          </p:nvPr>
        </p:nvSpPr>
        <p:spPr>
          <a:xfrm>
            <a:off x="6096000" y="1672026"/>
            <a:ext cx="5314121" cy="4647165"/>
          </a:xfrm>
          <a:prstGeom prst="rect">
            <a:avLst/>
          </a:prstGeo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5296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eneral Interactive (Title + Body Obje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75861" y="2001837"/>
            <a:ext cx="10840278"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11A58ACD-DE6C-79A7-DACD-783633B5E4AA}"/>
              </a:ext>
            </a:extLst>
          </p:cNvPr>
          <p:cNvSpPr>
            <a:spLocks noGrp="1"/>
          </p:cNvSpPr>
          <p:nvPr>
            <p:ph type="title"/>
          </p:nvPr>
        </p:nvSpPr>
        <p:spPr>
          <a:xfrm>
            <a:off x="675861" y="1150661"/>
            <a:ext cx="10840277" cy="722270"/>
          </a:xfrm>
          <a:prstGeom prst="rect">
            <a:avLst/>
          </a:prstGeom>
        </p:spPr>
        <p:txBody>
          <a:bodyPr/>
          <a:lstStyle>
            <a:lvl1pPr algn="ctr">
              <a:defRPr sz="4400" b="1">
                <a:solidFill>
                  <a:srgbClr val="001548"/>
                </a:solidFill>
              </a:defRPr>
            </a:lvl1pPr>
          </a:lstStyle>
          <a:p>
            <a:r>
              <a:rPr lang="en-US" dirty="0"/>
              <a:t>Click to edit Master title style</a:t>
            </a:r>
          </a:p>
        </p:txBody>
      </p:sp>
    </p:spTree>
    <p:extLst>
      <p:ext uri="{BB962C8B-B14F-4D97-AF65-F5344CB8AC3E}">
        <p14:creationId xmlns:p14="http://schemas.microsoft.com/office/powerpoint/2010/main" val="1153950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Column Stacked Interactive (Title + Subtitle + Body L/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75861" y="2001837"/>
            <a:ext cx="5174523"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11A58ACD-DE6C-79A7-DACD-783633B5E4AA}"/>
              </a:ext>
            </a:extLst>
          </p:cNvPr>
          <p:cNvSpPr>
            <a:spLocks noGrp="1"/>
          </p:cNvSpPr>
          <p:nvPr>
            <p:ph type="title"/>
          </p:nvPr>
        </p:nvSpPr>
        <p:spPr>
          <a:xfrm>
            <a:off x="675861" y="1150661"/>
            <a:ext cx="10840277" cy="722270"/>
          </a:xfrm>
          <a:prstGeom prst="rect">
            <a:avLst/>
          </a:prstGeom>
        </p:spPr>
        <p:txBody>
          <a:bodyPr/>
          <a:lstStyle>
            <a:lvl1pPr algn="ctr">
              <a:defRPr sz="4400" b="1">
                <a:solidFill>
                  <a:srgbClr val="001548"/>
                </a:solidFill>
              </a:defRPr>
            </a:lvl1pPr>
          </a:lstStyle>
          <a:p>
            <a:r>
              <a:rPr lang="en-US" dirty="0"/>
              <a:t>Click to edit Master title style</a:t>
            </a:r>
          </a:p>
        </p:txBody>
      </p:sp>
      <p:sp>
        <p:nvSpPr>
          <p:cNvPr id="4" name="Content Placeholder 2">
            <a:extLst>
              <a:ext uri="{FF2B5EF4-FFF2-40B4-BE49-F238E27FC236}">
                <a16:creationId xmlns:a16="http://schemas.microsoft.com/office/drawing/2014/main" id="{D9CD3AC7-FD20-ED88-6244-AE510C81A007}"/>
              </a:ext>
            </a:extLst>
          </p:cNvPr>
          <p:cNvSpPr>
            <a:spLocks noGrp="1"/>
          </p:cNvSpPr>
          <p:nvPr>
            <p:ph idx="10"/>
          </p:nvPr>
        </p:nvSpPr>
        <p:spPr>
          <a:xfrm>
            <a:off x="6095999" y="2007678"/>
            <a:ext cx="5572539"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7486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Centere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91478" y="3118591"/>
            <a:ext cx="9409044" cy="620818"/>
          </a:xfrm>
          <a:prstGeom prst="rect">
            <a:avLst/>
          </a:prstGeom>
        </p:spPr>
        <p:txBody>
          <a:bodyPr anchor="t">
            <a:noAutofit/>
          </a:bodyPr>
          <a:lstStyle>
            <a:lvl1pPr algn="ctr">
              <a:defRPr sz="4400" b="1"/>
            </a:lvl1pPr>
          </a:lstStyle>
          <a:p>
            <a:r>
              <a:rPr lang="en-US"/>
              <a:t>Click to edit Master title style</a:t>
            </a:r>
            <a:endParaRPr lang="en-US" dirty="0"/>
          </a:p>
        </p:txBody>
      </p:sp>
    </p:spTree>
    <p:extLst>
      <p:ext uri="{BB962C8B-B14F-4D97-AF65-F5344CB8AC3E}">
        <p14:creationId xmlns:p14="http://schemas.microsoft.com/office/powerpoint/2010/main" val="999890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F5E50A66-0D67-E948-9997-3448F77F61BC}"/>
              </a:ext>
            </a:extLst>
          </p:cNvPr>
          <p:cNvSpPr txBox="1">
            <a:spLocks/>
          </p:cNvSpPr>
          <p:nvPr userDrawn="1"/>
        </p:nvSpPr>
        <p:spPr>
          <a:xfrm>
            <a:off x="3391097" y="4596599"/>
            <a:ext cx="6822747" cy="7234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pPr algn="ctr"/>
            <a:r>
              <a:rPr lang="en-US" sz="4400" b="1" dirty="0"/>
              <a:t>Click to edit Master title style</a:t>
            </a:r>
          </a:p>
        </p:txBody>
      </p:sp>
    </p:spTree>
    <p:extLst>
      <p:ext uri="{BB962C8B-B14F-4D97-AF65-F5344CB8AC3E}">
        <p14:creationId xmlns:p14="http://schemas.microsoft.com/office/powerpoint/2010/main" val="386595787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8" r:id="rId4"/>
    <p:sldLayoutId id="2147483659" r:id="rId5"/>
    <p:sldLayoutId id="2147483654" r:id="rId6"/>
    <p:sldLayoutId id="2147483657" r:id="rId7"/>
    <p:sldLayoutId id="2147483651" r:id="rId8"/>
    <p:sldLayoutId id="2147483656" r:id="rId9"/>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1548"/>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1548"/>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1548"/>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Week 1, Lecture 5</a:t>
            </a:r>
          </a:p>
        </p:txBody>
      </p:sp>
      <p:sp>
        <p:nvSpPr>
          <p:cNvPr id="3" name="Content Placeholder 2"/>
          <p:cNvSpPr>
            <a:spLocks noGrp="1"/>
          </p:cNvSpPr>
          <p:nvPr>
            <p:ph idx="1"/>
          </p:nvPr>
        </p:nvSpPr>
        <p:spPr/>
        <p:txBody>
          <a:bodyPr/>
          <a:lstStyle/>
          <a:p>
            <a:pPr/>
            <a:r>
              <a:t>Digital Forensic (ICT312)</a:t>
            </a:r>
          </a:p>
          <a:p>
            <a:pPr/>
            <a:r>
              <a:t>Understanding the Digital Forensics Profession and Investigations.</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Let's Apply This!</a:t>
            </a:r>
          </a:p>
        </p:txBody>
      </p:sp>
      <p:sp>
        <p:nvSpPr>
          <p:cNvPr id="3" name="Content Placeholder 2"/>
          <p:cNvSpPr>
            <a:spLocks noGrp="1"/>
          </p:cNvSpPr>
          <p:nvPr>
            <p:ph idx="1"/>
          </p:nvPr>
        </p:nvSpPr>
        <p:spPr/>
        <p:txBody>
          <a:bodyPr/>
          <a:lstStyle/>
          <a:p>
            <a:pPr/>
            <a:r>
              <a:t>When investigating e-mail abuse, what is the first step for computer-based e-mail data files such as Outlook .pst or .ost files?</a:t>
            </a:r>
          </a:p>
          <a:p>
            <a:pPr/>
            <a:r>
              <a:t>A. Contact the e-mail server administrator to obtain server logs</a:t>
            </a:r>
          </a:p>
          <a:p>
            <a:pPr/>
            <a:r>
              <a:t>B. Use standard forensics analysis techniques for the drive examination</a:t>
            </a:r>
          </a:p>
          <a:p>
            <a:pPr/>
            <a:r>
              <a:t>C. Search for Internet keywords to extract e-mail address information</a:t>
            </a:r>
          </a:p>
          <a:p>
            <a:pPr/>
            <a:r>
              <a:t>D. Examine header data of all messages of interest</a:t>
            </a:r>
          </a:p>
          <a:p>
            <a:pPr/>
            <a:r>
              <a:t>Correct Answer: B</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Attorney-Client Privilege Investigations</a:t>
            </a:r>
          </a:p>
        </p:txBody>
      </p:sp>
      <p:sp>
        <p:nvSpPr>
          <p:cNvPr id="3" name="Content Placeholder 2"/>
          <p:cNvSpPr>
            <a:spLocks noGrp="1"/>
          </p:cNvSpPr>
          <p:nvPr>
            <p:ph idx="1"/>
          </p:nvPr>
        </p:nvSpPr>
        <p:spPr/>
        <p:txBody>
          <a:bodyPr/>
          <a:lstStyle/>
          <a:p>
            <a:pPr/>
            <a:r>
              <a:t>Attorney-Client Privilege (ACP) protects confidential communications between an attorney and client regarding legal matters.</a:t>
            </a:r>
          </a:p>
          <a:p>
            <a:pPr/>
            <a:r>
              <a:t>Confidentiality is essential to encourage honest and open dialogue between attorney and client.</a:t>
            </a:r>
          </a:p>
          <a:p>
            <a:pPr/>
            <a:r>
              <a:t>Attorney is the ultimate authority over the investigation and may request extraction of all data from drives.</a:t>
            </a:r>
          </a:p>
          <a:p>
            <a:pPr/>
            <a:r>
              <a:t>Digital forensics analysts must comply with attorney’s directions and provide all relevant data.</a:t>
            </a:r>
          </a:p>
          <a:p>
            <a:pPr/>
            <a:r>
              <a:t>Large data volumes require attorneys to understand digital evidence and how to analyze it efficiently.</a:t>
            </a:r>
          </a:p>
          <a:p>
            <a:pPr/>
            <a:r>
              <a:t>Binary files (e.g., CAD drawings) may require specialized programs for viewing, which must be located for attorneys and experts.</a:t>
            </a:r>
          </a:p>
          <a:p>
            <a:pPr/>
            <a:r>
              <a:t>Basic steps for ACP case investigation:</a:t>
            </a:r>
          </a:p>
          <a:p>
            <a:pPr/>
            <a:r>
              <a:t>1. Request a memo from the attorney directing the investigation, stating it is privileged and listing names involved.</a:t>
            </a:r>
          </a:p>
          <a:p>
            <a:pPr/>
            <a:r>
              <a:t>2. Request a list of keywords of interest to the investigation.</a:t>
            </a:r>
          </a:p>
          <a:p>
            <a:pPr/>
            <a:r>
              <a:t>3. Initiate investigation only after receiving the memo; prior findings are subject to discovery.</a:t>
            </a:r>
          </a:p>
          <a:p>
            <a:pPr/>
            <a:r>
              <a:t>4. Create two bit-stream images of the drive using different tools for redundancy and reliability.</a:t>
            </a:r>
          </a:p>
          <a:p>
            <a:pPr/>
            <a:r>
              <a:t>5. Verify hash values on all files from original and re-created disks or images.</a:t>
            </a:r>
          </a:p>
          <a:p>
            <a:pPr/>
            <a:r>
              <a:t>6. Methodically examine all drive data (allocated and unallocated) and extract all relevant information.</a:t>
            </a:r>
          </a:p>
          <a:p>
            <a:pPr/>
            <a:r>
              <a:t>7. Run keyword searches on allocated and unallocated disk space and follow up on results.</a:t>
            </a:r>
          </a:p>
          <a:p>
            <a:pPr/>
            <a:r>
              <a:t>8. Use specialty tools (e.g., AccessData Registry Viewer) for Windows Registry analysis and keyword searches.</a:t>
            </a:r>
          </a:p>
          <a:p>
            <a:pPr/>
            <a:r>
              <a:t>9. For binary files, locate the correct program and provide printouts or load on a separate workstation for viewing.</a:t>
            </a:r>
          </a:p>
          <a:p>
            <a:pPr/>
            <a:r>
              <a:t>10. Use tools to remove or replace nonprintable data for unallocated recovery.</a:t>
            </a:r>
          </a:p>
          <a:p>
            <a:pPr/>
            <a:r>
              <a:t>11. Organize recovered data into logical folders for easy access by attorneys or paralegals.</a:t>
            </a:r>
          </a:p>
          <a:p>
            <a:pPr/>
            <a:r>
              <a:t>Additional guidelines:</a:t>
            </a:r>
          </a:p>
          <a:p>
            <a:pPr/>
            <a:r>
              <a:t>Minimize written communication with attorney; use telephone for questions.</a:t>
            </a:r>
          </a:p>
          <a:p>
            <a:pPr/>
            <a:r>
              <a:t>All documentation must include header: 'Privileged Legal Communication—Confidential Work Product'.</a:t>
            </a:r>
          </a:p>
          <a:p>
            <a:pPr/>
            <a:r>
              <a:t>Assist attorney and paralegal in data analysis.</a:t>
            </a:r>
          </a:p>
          <a:p>
            <a:pPr/>
            <a:r>
              <a:t>Contact attorney if directives are unclear or difficult to comply with; maintain open communication.</a:t>
            </a:r>
          </a:p>
          <a:p>
            <a:pPr/>
            <a:r>
              <a:t>Use encryption or secure email for all messages if communicating via email.</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Let's Apply This!</a:t>
            </a:r>
          </a:p>
        </p:txBody>
      </p:sp>
      <p:sp>
        <p:nvSpPr>
          <p:cNvPr id="3" name="Content Placeholder 2"/>
          <p:cNvSpPr>
            <a:spLocks noGrp="1"/>
          </p:cNvSpPr>
          <p:nvPr>
            <p:ph idx="1"/>
          </p:nvPr>
        </p:nvSpPr>
        <p:spPr/>
        <p:txBody>
          <a:bodyPr/>
          <a:lstStyle/>
          <a:p>
            <a:pPr/>
            <a:r>
              <a:t>Which of the following is a correct procedure for handling binary files like CAD drawings in an attorney-client privilege investigation?</a:t>
            </a:r>
          </a:p>
          <a:p>
            <a:pPr/>
            <a:r>
              <a:t>A. Print all binary files to ensure confidentiality.</a:t>
            </a:r>
          </a:p>
          <a:p>
            <a:pPr/>
            <a:r>
              <a:t>B. Use the CAD program that created the file to examine its content.</a:t>
            </a:r>
          </a:p>
          <a:p>
            <a:pPr/>
            <a:r>
              <a:t>C. Store binary files in a compressed format to save space.</a:t>
            </a:r>
          </a:p>
          <a:p>
            <a:pPr/>
            <a:r>
              <a:t>D. Share binary files directly with the opposing attorney for review.</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Industrial Espionage Investigations</a:t>
            </a:r>
          </a:p>
        </p:txBody>
      </p:sp>
      <p:sp>
        <p:nvSpPr>
          <p:cNvPr id="3" name="Content Placeholder 2"/>
          <p:cNvSpPr>
            <a:spLocks noGrp="1"/>
          </p:cNvSpPr>
          <p:nvPr>
            <p:ph idx="1"/>
          </p:nvPr>
        </p:nvSpPr>
        <p:spPr/>
        <p:txBody>
          <a:bodyPr/>
          <a:lstStyle/>
          <a:p>
            <a:pPr/>
            <a:r>
              <a:t>Industrial espionage investigations are time-consuming and prone to scope creep (expanding focus and increasing complexity).</a:t>
            </a:r>
          </a:p>
          <a:p>
            <a:pPr/>
            <a:r>
              <a:t>Cases involving foreign nationals may violate ITAR or EAR regulations. Refer to U.S. Department of State or Commerce websites for details.</a:t>
            </a:r>
          </a:p>
          <a:p>
            <a:pPr/>
            <a:r>
              <a:t>All suspected industrial espionage cases should be treated as criminal investigations.</a:t>
            </a:r>
          </a:p>
          <a:p>
            <a:pPr/>
            <a:r>
              <a:t>Techniques are for private network environments and internal investigations not yet reported to law enforcement.</a:t>
            </a:r>
          </a:p>
          <a:p>
            <a:pPr/>
            <a:r>
              <a:t>Avoid becoming an agent of law enforcement by filing complaints without substantiating allegations.</a:t>
            </a:r>
          </a:p>
          <a:p>
            <a:pPr/>
            <a:r>
              <a:t>Key personnel for the investigation include:</a:t>
            </a:r>
          </a:p>
          <a:p>
            <a:pPr/>
            <a:r>
              <a:t>  - Digital investigator for disk forensic examinations</a:t>
            </a:r>
          </a:p>
          <a:p>
            <a:pPr/>
            <a:r>
              <a:t>  - Technology specialist for compromised technical data</a:t>
            </a:r>
          </a:p>
          <a:p>
            <a:pPr/>
            <a:r>
              <a:t>  - Network specialist for log analysis and network monitoring setup</a:t>
            </a:r>
          </a:p>
          <a:p>
            <a:pPr/>
            <a:r>
              <a:t>  - Threat assessment specialist (attorney) for ITAR/EAR and legal compliance</a:t>
            </a:r>
          </a:p>
          <a:p>
            <a:pPr/>
            <a:r>
              <a:t>Consider guidelines from the International Competition Network for digital evidence gathering.</a:t>
            </a:r>
          </a:p>
          <a:p>
            <a:pPr/>
            <a:r>
              <a:t>Guidelines for initiating international espionage investigations:</a:t>
            </a:r>
          </a:p>
          <a:p>
            <a:pPr/>
            <a:r>
              <a:t>  - Determine if the case involves ITAR or EAR violations.</a:t>
            </a:r>
          </a:p>
          <a:p>
            <a:pPr/>
            <a:r>
              <a:t>  - Consult corporate attorneys and management for discreet investigations.</a:t>
            </a:r>
          </a:p>
          <a:p>
            <a:pPr/>
            <a:r>
              <a:t>  - Identify needed information to substantiate the espionage allegation.</a:t>
            </a:r>
          </a:p>
          <a:p>
            <a:pPr/>
            <a:r>
              <a:t>  - Generate keywords for disk forensics and network monitoring.</a:t>
            </a:r>
          </a:p>
          <a:p>
            <a:pPr/>
            <a:r>
              <a:t>  - List and collect required resources.</a:t>
            </a:r>
          </a:p>
          <a:p>
            <a:pPr/>
            <a:r>
              <a:t>  - Define the investigation's goal and scope with management and legal counsel.</a:t>
            </a:r>
          </a:p>
          <a:p>
            <a:pPr/>
            <a:r>
              <a:t>  - Initiate the investigation after management approval and provide regular updates.</a:t>
            </a:r>
          </a:p>
          <a:p>
            <a:pPr/>
            <a:r>
              <a:t>Planning considerations for industrial espionage investigations:</a:t>
            </a:r>
          </a:p>
          <a:p>
            <a:pPr/>
            <a:r>
              <a:t>  - Examine all email (company and web-based) of suspected employees.</a:t>
            </a:r>
          </a:p>
          <a:p>
            <a:pPr/>
            <a:r>
              <a:t>  - Search Internet forums/blogs for incident-related postings.</a:t>
            </a:r>
          </a:p>
          <a:p>
            <a:pPr/>
            <a:r>
              <a:t>  - Initiate physical surveillance with cameras on relevant subjects.</a:t>
            </a:r>
          </a:p>
          <a:p>
            <a:pPr/>
            <a:r>
              <a:t>  - Review physical access logs for sensitive areas (e.g., secure zones with smart badges/video).</a:t>
            </a:r>
          </a:p>
          <a:p>
            <a:pPr/>
            <a:r>
              <a:t>  - Determine the suspect's location relative to the compromised resource.</a:t>
            </a:r>
          </a:p>
          <a:p>
            <a:pPr/>
            <a:r>
              <a:t>  - Study the suspect's work habits.</a:t>
            </a:r>
          </a:p>
          <a:p>
            <a:pPr/>
            <a:r>
              <a:t>  - Collect all phone logs for unusual call destinations.</a:t>
            </a:r>
          </a:p>
          <a:p>
            <a:pPr/>
            <a:r>
              <a:t>Basic steps for conducting an industrial espionage case:</a:t>
            </a:r>
          </a:p>
          <a:p>
            <a:pPr/>
            <a:r>
              <a:t>  1. Assemble the investigation team and brief them on the plan and concerns.</a:t>
            </a:r>
          </a:p>
          <a:p>
            <a:pPr/>
            <a:r>
              <a:t>  2. Gather necessary resources for the investigation.</a:t>
            </a:r>
          </a:p>
          <a:p>
            <a:pPr/>
            <a:r>
              <a:t>  3. Deploy surveillance systems (cameras, network monitors) at key locations.</a:t>
            </a:r>
          </a:p>
          <a:p>
            <a:pPr/>
            <a:r>
              <a:t>  4. Discreetly collect evidence (e.g., suspect's computer drive) and create a bit-stream image.</a:t>
            </a:r>
          </a:p>
          <a:p>
            <a:pPr/>
            <a:r>
              <a:t>  5. Collect and analyze network and email server logs for relevant items.</a:t>
            </a:r>
          </a:p>
          <a:p>
            <a:pPr/>
            <a:r>
              <a:t>  6. Regularly report to management and legal counsel on progress and findings.</a:t>
            </a:r>
          </a:p>
          <a:p>
            <a:pPr/>
            <a:r>
              <a:t>  7. Review the investigation's scope with management and legal counsel to determine if expansion or additional resources are needed.</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Let's Apply This!</a:t>
            </a:r>
          </a:p>
        </p:txBody>
      </p:sp>
      <p:sp>
        <p:nvSpPr>
          <p:cNvPr id="3" name="Content Placeholder 2"/>
          <p:cNvSpPr>
            <a:spLocks noGrp="1"/>
          </p:cNvSpPr>
          <p:nvPr>
            <p:ph idx="1"/>
          </p:nvPr>
        </p:nvSpPr>
        <p:spPr/>
        <p:txBody>
          <a:bodyPr/>
          <a:lstStyle/>
          <a:p>
            <a:pPr/>
            <a:r>
              <a:t>Which of the following is a key consideration when initiating an international industrial espionage investigation? A) Determine if the case involves ITAR or EAR regulations. B) Immediately report the case to law enforcement. C) Focus solely on digital evidence without physical surveillance. D) Skip consulting with corporate attorneys to expedite the process.</a:t>
            </a:r>
          </a:p>
          <a:p>
            <a:pPr/>
            <a:r>
              <a:t>A</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Interviews and Interrogations in High-Tech Investigations</a:t>
            </a:r>
          </a:p>
        </p:txBody>
      </p:sp>
      <p:sp>
        <p:nvSpPr>
          <p:cNvPr id="3" name="Content Placeholder 2"/>
          <p:cNvSpPr>
            <a:spLocks noGrp="1"/>
          </p:cNvSpPr>
          <p:nvPr>
            <p:ph idx="1"/>
          </p:nvPr>
        </p:nvSpPr>
        <p:spPr/>
        <p:txBody>
          <a:bodyPr/>
          <a:lstStyle/>
          <a:p>
            <a:pPr/>
            <a:r>
              <a:t>Interviews and interrogations are critical in high-tech investigations, requiring specialized skills and experience.</a:t>
            </a:r>
          </a:p>
          <a:p>
            <a:pPr/>
            <a:r>
              <a:t>Interviews: Conversations to collect information from witnesses or suspects about specific facts related to an investigation.</a:t>
            </a:r>
          </a:p>
          <a:p>
            <a:pPr/>
            <a:r>
              <a:t>Interrogations: The process of trying to get a suspect to confess to a specific incident or crime.</a:t>
            </a:r>
          </a:p>
          <a:p>
            <a:pPr/>
            <a:r>
              <a:t>Investigators may transition from interviews to interrogations based on the situation and their level of experience.</a:t>
            </a:r>
          </a:p>
          <a:p>
            <a:pPr/>
            <a:r>
              <a:t>Digital investigators often assist in interviews/interrogations by guiding the investigator on appropriate questions and expected answers.</a:t>
            </a:r>
          </a:p>
          <a:p>
            <a:pPr/>
            <a:r>
              <a:t>Building rapport with the investigator allows the digital investigator to potentially question the suspect directly.</a:t>
            </a:r>
          </a:p>
          <a:p>
            <a:pPr/>
            <a:r>
              <a:t>Key preparation questions for digital investigators include:</a:t>
            </a:r>
          </a:p>
          <a:p>
            <a:pPr/>
            <a:r>
              <a:t>  - What questions do I need to ask the suspect to get vital information about the case?</a:t>
            </a:r>
          </a:p>
          <a:p>
            <a:pPr/>
            <a:r>
              <a:t>  - Do I know what I’m talking about, or will I need to research the topic or technology?</a:t>
            </a:r>
          </a:p>
          <a:p>
            <a:pPr/>
            <a:r>
              <a:t>  - Do I need additional questions to cover other indirect issues related to the investigation?</a:t>
            </a:r>
          </a:p>
          <a:p>
            <a:pPr/>
            <a:r>
              <a:t>Common errors include being unprepared, lacking the right questions, or running out of conversation topics.</a:t>
            </a:r>
          </a:p>
          <a:p>
            <a:pPr/>
            <a:r>
              <a:t>Successful interviews/interrogations require patience, rephrasing questions for clarity, and being tenacious.</a:t>
            </a:r>
          </a:p>
          <a:p>
            <a:pPr/>
            <a:r>
              <a:t>Maintaining a friendly tone helps gain the suspect’s confidence and avoid showing lack of confidence.</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 &amp; Key Takeaways</a:t>
            </a:r>
          </a:p>
        </p:txBody>
      </p:sp>
      <p:sp>
        <p:nvSpPr>
          <p:cNvPr id="3" name="Content Placeholder 2"/>
          <p:cNvSpPr>
            <a:spLocks noGrp="1"/>
          </p:cNvSpPr>
          <p:nvPr>
            <p:ph idx="1"/>
          </p:nvPr>
        </p:nvSpPr>
        <p:spPr/>
        <p:txBody>
          <a:bodyPr/>
          <a:lstStyle/>
          <a:p>
            <a:pPr/>
            <a:r>
              <a:t>The lecture focused on procedures for conducting high-tech investigations in the private sector.</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Thank You</a:t>
            </a:r>
          </a:p>
        </p:txBody>
      </p:sp>
      <p:sp>
        <p:nvSpPr>
          <p:cNvPr id="3" name="Subtitle 2"/>
          <p:cNvSpPr>
            <a:spLocks noGrp="1"/>
          </p:cNvSpPr>
          <p:nvPr>
            <p:ph type="subTitle" idx="1"/>
          </p:nvPr>
        </p:nvSpPr>
        <p:spPr/>
        <p:txBody>
          <a:bodyPr/>
          <a:lstStyle/>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Today's Agenda</a:t>
            </a:r>
          </a:p>
        </p:txBody>
      </p:sp>
      <p:sp>
        <p:nvSpPr>
          <p:cNvPr id="3" name="Content Placeholder 2"/>
          <p:cNvSpPr>
            <a:spLocks noGrp="1"/>
          </p:cNvSpPr>
          <p:nvPr>
            <p:ph idx="1"/>
          </p:nvPr>
        </p:nvSpPr>
        <p:spPr/>
        <p:txBody>
          <a:bodyPr/>
          <a:lstStyle/>
          <a:p>
            <a:pPr/>
            <a:r>
              <a:t>Procedures for Private-Sector High-Tech Investigations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Procedures for Private-Sector High-Tech Investigations</a:t>
            </a:r>
          </a:p>
        </p:txBody>
      </p:sp>
      <p:sp>
        <p:nvSpPr>
          <p:cNvPr id="3" name="Content Placeholder 2"/>
          <p:cNvSpPr>
            <a:spLocks noGrp="1"/>
          </p:cNvSpPr>
          <p:nvPr>
            <p:ph idx="1"/>
          </p:nvPr>
        </p:nvSpPr>
        <p:spPr/>
        <p:txBody>
          <a:bodyPr/>
          <a:lstStyle/>
          <a:p>
            <a:pPr/>
            <a:r>
              <a:t>Develop formal procedures and informal checklists to cover all critical issues in high-tech investigations.</a:t>
            </a:r>
          </a:p>
          <a:p>
            <a:pPr/>
            <a:r>
              <a:t>Formal procedures ensure correct techniques are used during the investigation.</a:t>
            </a:r>
          </a:p>
          <a:p>
            <a:pPr/>
            <a:r>
              <a:t>Informal checklists help verify that all evidence is collected and processed correctly.</a:t>
            </a:r>
          </a:p>
          <a:p>
            <a:pPr/>
            <a:r>
              <a:t>Sample procedures are commonly used by digital investigators in private-sector high-tech investigations.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Let's Apply This!</a:t>
            </a:r>
          </a:p>
        </p:txBody>
      </p:sp>
      <p:sp>
        <p:nvSpPr>
          <p:cNvPr id="3" name="Content Placeholder 2"/>
          <p:cNvSpPr>
            <a:spLocks noGrp="1"/>
          </p:cNvSpPr>
          <p:nvPr>
            <p:ph idx="1"/>
          </p:nvPr>
        </p:nvSpPr>
        <p:spPr/>
        <p:txBody>
          <a:bodyPr/>
          <a:lstStyle/>
          <a:p>
            <a:pPr/>
            <a:r>
              <a:t>Which of the following is a key purpose of developing formal procedures and informal checklists in private-sector high-tech investigations?</a:t>
            </a:r>
          </a:p>
          <a:p>
            <a:pPr/>
            <a:r>
              <a:t>A) To ensure that all evidence is collected and processed correctly</a:t>
            </a:r>
          </a:p>
          <a:p>
            <a:pPr/>
            <a:r>
              <a:t>B) To reduce the need for digital investigators to follow any specific techniques</a:t>
            </a:r>
          </a:p>
          <a:p>
            <a:pPr/>
            <a:r>
              <a:t>C) To eliminate the necessity of using digital tools in investigations</a:t>
            </a:r>
          </a:p>
          <a:p>
            <a:pPr/>
            <a:r>
              <a:t>D) To guarantee that all legal cases are won without any evidence mishandling</a:t>
            </a:r>
          </a:p>
          <a:p>
            <a:pPr/>
            <a:r>
              <a:t>A</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Employee Termination Cases</a:t>
            </a:r>
          </a:p>
        </p:txBody>
      </p:sp>
      <p:sp>
        <p:nvSpPr>
          <p:cNvPr id="3" name="Content Placeholder 2"/>
          <p:cNvSpPr>
            <a:spLocks noGrp="1"/>
          </p:cNvSpPr>
          <p:nvPr>
            <p:ph idx="1"/>
          </p:nvPr>
        </p:nvSpPr>
        <p:spPr/>
        <p:txBody>
          <a:bodyPr/>
          <a:lstStyle/>
          <a:p>
            <a:pPr/>
            <a:r>
              <a:t>Most investigative work for termination cases involves employee abuse of company resources.</a:t>
            </a:r>
          </a:p>
          <a:p>
            <a:pPr/>
            <a:r>
              <a:t>Incidents that create a hostile work environment, such as viewing pornography in the workplace and sending inappropriate e-mails, are the predominant types of cases investigated.</a:t>
            </a:r>
          </a:p>
          <a:p>
            <a:pPr/>
            <a:r>
              <a:t>Key points for conducting an investigation that might lead to an employee’s termination include:</a:t>
            </a:r>
          </a:p>
          <a:p>
            <a:pPr/>
            <a:r>
              <a:t>Consulting with your organization’s general counsel and Human Resources Department for specific directions on handling these investigations.</a:t>
            </a:r>
          </a:p>
          <a:p>
            <a:pPr/>
            <a:r>
              <a:t>Your organization must have appropriate policies in place, as described previously in this chapter.</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Let's Apply This!</a:t>
            </a:r>
          </a:p>
        </p:txBody>
      </p:sp>
      <p:sp>
        <p:nvSpPr>
          <p:cNvPr id="3" name="Content Placeholder 2"/>
          <p:cNvSpPr>
            <a:spLocks noGrp="1"/>
          </p:cNvSpPr>
          <p:nvPr>
            <p:ph idx="1"/>
          </p:nvPr>
        </p:nvSpPr>
        <p:spPr/>
        <p:txBody>
          <a:bodyPr/>
          <a:lstStyle/>
          <a:p>
            <a:pPr/>
            <a:r>
              <a:t>Which of the following is a primary focus of investigative work in employee termination cases?</a:t>
            </a:r>
          </a:p>
          <a:p>
            <a:pPr/>
            <a:r>
              <a:t>A) Reviewing employee performance reviews</a:t>
            </a:r>
          </a:p>
          <a:p>
            <a:pPr/>
            <a:r>
              <a:t>B) Investigating abuse of company resources</a:t>
            </a:r>
          </a:p>
          <a:p>
            <a:pPr/>
            <a:r>
              <a:t>C) Evaluating employee attendance records</a:t>
            </a:r>
          </a:p>
          <a:p>
            <a:pPr/>
            <a:r>
              <a:t>D) Assessing employee training completion</a:t>
            </a:r>
          </a:p>
          <a:p>
            <a:pPr/>
            <a:r>
              <a:t>Correct Answer: B</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Internet Abuse Investigations</a:t>
            </a:r>
          </a:p>
        </p:txBody>
      </p:sp>
      <p:sp>
        <p:nvSpPr>
          <p:cNvPr id="3" name="Content Placeholder 2"/>
          <p:cNvSpPr>
            <a:spLocks noGrp="1"/>
          </p:cNvSpPr>
          <p:nvPr>
            <p:ph idx="1"/>
          </p:nvPr>
        </p:nvSpPr>
        <p:spPr/>
        <p:txBody>
          <a:bodyPr/>
          <a:lstStyle/>
          <a:p>
            <a:pPr/>
            <a:r>
              <a:t>Internet Abuse Investigations apply to an organization’s internal private network, not a public ISP.</a:t>
            </a:r>
          </a:p>
          <a:p>
            <a:pPr/>
            <a:r>
              <a:t>Consult with your organization’s general counsel to build procedures and make necessary changes.</a:t>
            </a:r>
          </a:p>
          <a:p>
            <a:pPr/>
            <a:r>
              <a:t>Required resources for an Internet abuse investigation include:</a:t>
            </a:r>
          </a:p>
          <a:p>
            <a:pPr/>
            <a:r>
              <a:t> - Organization’s Internet proxy server logs</a:t>
            </a:r>
          </a:p>
          <a:p>
            <a:pPr/>
            <a:r>
              <a:t> - Suspect computer’s IP address from the network administrator</a:t>
            </a:r>
          </a:p>
          <a:p>
            <a:pPr/>
            <a:r>
              <a:t> - Suspect computer’s disk drive</a:t>
            </a:r>
          </a:p>
          <a:p>
            <a:pPr/>
            <a:r>
              <a:t> - Preferred digital forensics analysis tool</a:t>
            </a:r>
          </a:p>
          <a:p>
            <a:pPr/>
            <a:r>
              <a:t>Steps to process an Internet abuse case:</a:t>
            </a:r>
          </a:p>
          <a:p>
            <a:pPr/>
            <a:r>
              <a:t>1. Use standard forensic analysis techniques for disk drive examination.</a:t>
            </a:r>
          </a:p>
          <a:p>
            <a:pPr/>
            <a:r>
              <a:t>2. Search for and extract all Web page URLs and associated information.</a:t>
            </a:r>
          </a:p>
          <a:p>
            <a:pPr/>
            <a:r>
              <a:t>3. Contact the firewall administrator to request proxy server logs for the suspect’s IP or device name during the dates of interest. Confirm with the network administrator that logs are maintained and how DHCP TTL is set.</a:t>
            </a:r>
          </a:p>
          <a:p>
            <a:pPr/>
            <a:r>
              <a:t>4. Compare forensic data with network server logs to confirm matches.</a:t>
            </a:r>
          </a:p>
          <a:p>
            <a:pPr/>
            <a:r>
              <a:t>5. If URL data matches logs and forensic analysis, continue analyzing the suspect’s drive for relevant photos or Web pages. If no matches, report the allegation as unsubstantiated.</a:t>
            </a:r>
          </a:p>
          <a:p>
            <a:pPr/>
            <a:r>
              <a:t>Before investigation, research privacy laws in your state or country. Laws may restrict use of logs or cache files for investigations. Some laws may supersede organizational policies. Always consult your organization’s attorney.</a:t>
            </a:r>
          </a:p>
          <a:p>
            <a:pPr/>
            <a:r>
              <a:t>For international operations, jurisdiction is a concern. What is legal in the U.S. may not be legal in countries like Germany.</a:t>
            </a:r>
          </a:p>
          <a:p>
            <a:pPr/>
            <a:r>
              <a:t>If network logs don’t match forensic findings, continue examining the suspect’s disk drive. Determine when inappropriate data was downloaded and whether it was through the organization’s intranet or personal ISP connections.</a:t>
            </a:r>
          </a:p>
          <a:p>
            <a:pPr/>
            <a:r>
              <a:t>Review employee policy guidelines for appropriate use of organizational digital resources.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Let's Apply This!</a:t>
            </a:r>
          </a:p>
        </p:txBody>
      </p:sp>
      <p:sp>
        <p:nvSpPr>
          <p:cNvPr id="3" name="Content Placeholder 2"/>
          <p:cNvSpPr>
            <a:spLocks noGrp="1"/>
          </p:cNvSpPr>
          <p:nvPr>
            <p:ph idx="1"/>
          </p:nvPr>
        </p:nvSpPr>
        <p:spPr/>
        <p:txBody>
          <a:bodyPr/>
          <a:lstStyle/>
          <a:p>
            <a:pPr/>
            <a:r>
              <a:t>Which of the following is a critical step in Internet abuse investigations according to the provided context?</a:t>
            </a:r>
          </a:p>
          <a:p>
            <a:pPr/>
            <a:r>
              <a:t>A. Ignoring privacy laws and proceeding with the investigation without legal consultation</a:t>
            </a:r>
          </a:p>
          <a:p>
            <a:pPr/>
            <a:r>
              <a:t>B. Comparing forensic data with network server logs to confirm consistency</a:t>
            </a:r>
          </a:p>
          <a:p>
            <a:pPr/>
            <a:r>
              <a:t>C. Immediately accessing the suspect's personal ISP account without prior notice</a:t>
            </a:r>
          </a:p>
          <a:p>
            <a:pPr/>
            <a:r>
              <a:t>D. Deleting any evidence from the suspect's disk drive to prevent contamination</a:t>
            </a:r>
          </a:p>
          <a:p>
            <a:pPr/>
            <a:r>
              <a:t>Correct Answer: B</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E-mail Abuse Investigations</a:t>
            </a:r>
          </a:p>
        </p:txBody>
      </p:sp>
      <p:sp>
        <p:nvSpPr>
          <p:cNvPr id="3" name="Content Placeholder 2"/>
          <p:cNvSpPr>
            <a:spLocks noGrp="1"/>
          </p:cNvSpPr>
          <p:nvPr>
            <p:ph idx="1"/>
          </p:nvPr>
        </p:nvSpPr>
        <p:spPr/>
        <p:txBody>
          <a:bodyPr/>
          <a:lstStyle/>
          <a:p>
            <a:pPr/>
            <a:r>
              <a:t>E-mail investigations typically include spam, inappropriate and offensive message content, and harassment or threats.</a:t>
            </a:r>
          </a:p>
          <a:p>
            <a:pPr/>
            <a:r>
              <a:t>E-mail is subject to the same restrictions as other computer evidence data, requiring a defined policy.</a:t>
            </a:r>
          </a:p>
          <a:p>
            <a:pPr/>
            <a:r>
              <a:t>Required elements for an e-mail abuse investigation:</a:t>
            </a:r>
          </a:p>
          <a:p>
            <a:pPr/>
            <a:r>
              <a:t> - An electronic copy of the offending e-mail with message header data; consult with your e-mail server administrator</a:t>
            </a:r>
          </a:p>
          <a:p>
            <a:pPr/>
            <a:r>
              <a:t> - If available, e-mail server log records; consult with your e-mail server administrator to check availability</a:t>
            </a:r>
          </a:p>
          <a:p>
            <a:pPr/>
            <a:r>
              <a:t> - For central server-stored e-mail, access to the server; consult with your e-mail server administrator</a:t>
            </a:r>
          </a:p>
          <a:p>
            <a:pPr/>
            <a:r>
              <a:t> - For local storage (e.g., Outlook .pst or .ost files), access to the computer for forensic analysis</a:t>
            </a:r>
          </a:p>
          <a:p>
            <a:pPr/>
            <a:r>
              <a:t> - Your preferred digital forensics analysis tool</a:t>
            </a:r>
          </a:p>
          <a:p>
            <a:pPr/>
            <a:r>
              <a:t>Recommended steps for e-mail investigations:</a:t>
            </a:r>
          </a:p>
          <a:p>
            <a:pPr/>
            <a:r>
              <a:t> 1. Use standard forensics techniques for computer-based e-mail data files (e.g., Outlook .pst/.ost files) as described in this book</a:t>
            </a:r>
          </a:p>
          <a:p>
            <a:pPr/>
            <a:r>
              <a:t> 2. For server-based e-mail, contact the administrator and obtain suspect/victim e-mail folders/data</a:t>
            </a:r>
          </a:p>
          <a:p>
            <a:pPr/>
            <a:r>
              <a:t> 3. For Web-based e-mail (e.g., Gmail), search for Internet keywords to extract related e-mail address information</a:t>
            </a:r>
          </a:p>
          <a:p>
            <a:pPr/>
            <a:r>
              <a:t> 4. Examine header data of all relevant messages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sia Template" id="{40AD64EE-3C1D-B849-AA3C-FEAFBBF9A343}" vid="{837EBA87-D38D-494D-AF7C-3914FB9ACE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70a4a66-c4ba-45c2-9d8f-2bae85b085c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82D91C1503B3F49ADBA5A0469C768B1" ma:contentTypeVersion="10" ma:contentTypeDescription="Create a new document." ma:contentTypeScope="" ma:versionID="4003135b0ad4dd7240eff878933935bc">
  <xsd:schema xmlns:xsd="http://www.w3.org/2001/XMLSchema" xmlns:xs="http://www.w3.org/2001/XMLSchema" xmlns:p="http://schemas.microsoft.com/office/2006/metadata/properties" xmlns:ns3="d70a4a66-c4ba-45c2-9d8f-2bae85b085c4" targetNamespace="http://schemas.microsoft.com/office/2006/metadata/properties" ma:root="true" ma:fieldsID="56cfdfd0dfb13ab7d1ee7ce1235884dc" ns3:_="">
    <xsd:import namespace="d70a4a66-c4ba-45c2-9d8f-2bae85b085c4"/>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0a4a66-c4ba-45c2-9d8f-2bae85b085c4"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EA402B-7E77-4C20-94B3-A36F5A583CFD}">
  <ds:schemaRefs>
    <ds:schemaRef ds:uri="http://purl.org/dc/elements/1.1/"/>
    <ds:schemaRef ds:uri="http://schemas.microsoft.com/office/infopath/2007/PartnerControls"/>
    <ds:schemaRef ds:uri="http://purl.org/dc/dcmitype/"/>
    <ds:schemaRef ds:uri="http://purl.org/dc/terms/"/>
    <ds:schemaRef ds:uri="http://schemas.microsoft.com/office/2006/documentManagement/types"/>
    <ds:schemaRef ds:uri="http://schemas.openxmlformats.org/package/2006/metadata/core-properties"/>
    <ds:schemaRef ds:uri="d70a4a66-c4ba-45c2-9d8f-2bae85b085c4"/>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B08D1E9-2934-4233-93BE-02D08DE5F8CE}">
  <ds:schemaRefs>
    <ds:schemaRef ds:uri="http://schemas.microsoft.com/sharepoint/v3/contenttype/forms"/>
  </ds:schemaRefs>
</ds:datastoreItem>
</file>

<file path=customXml/itemProps3.xml><?xml version="1.0" encoding="utf-8"?>
<ds:datastoreItem xmlns:ds="http://schemas.openxmlformats.org/officeDocument/2006/customXml" ds:itemID="{186AEA09-3B02-43DF-8374-7DAD729EB3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0a4a66-c4ba-45c2-9d8f-2bae85b085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slide_style_test</Template>
  <TotalTime>24</TotalTime>
  <Words>188</Words>
  <Application>Microsoft Office PowerPoint</Application>
  <PresentationFormat>Widescreen</PresentationFormat>
  <Paragraphs>24</Paragraphs>
  <Slides>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Wingdings</vt:lpstr>
      <vt:lpstr>Office Theme</vt:lpstr>
      <vt:lpstr>ICT311 Applied Cryptography</vt:lpstr>
      <vt:lpstr>PowerPoint Presentation</vt:lpstr>
      <vt:lpstr>PowerPoint Presentation</vt:lpstr>
      <vt:lpstr>Cryptography (historically)</vt:lpstr>
      <vt:lpstr>Classical Cryptography</vt:lpstr>
      <vt:lpstr>PowerPoint Presentation</vt:lpstr>
      <vt:lpstr>In class activity</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Johan Sebastian Ramirez Vallejo</dc:creator>
  <cp:keywords/>
  <dc:description/>
  <cp:lastModifiedBy>Johan Sebastian Ramirez Vallejo</cp:lastModifiedBy>
  <cp:revision>2</cp:revision>
  <cp:lastPrinted>2024-03-07T22:50:54Z</cp:lastPrinted>
  <dcterms:created xsi:type="dcterms:W3CDTF">2025-07-12T04:25:30Z</dcterms:created>
  <dcterms:modified xsi:type="dcterms:W3CDTF">2025-07-12T04:50:30Z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0x010100382D91C1503B3F49ADBA5A0469C768B1</vt:lpwstr>
  </property>
</Properties>
</file>